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82" r:id="rId1"/>
  </p:sldMasterIdLst>
  <p:notesMasterIdLst>
    <p:notesMasterId r:id="rId41"/>
  </p:notesMasterIdLst>
  <p:sldIdLst>
    <p:sldId id="259" r:id="rId2"/>
    <p:sldId id="410" r:id="rId3"/>
    <p:sldId id="411" r:id="rId4"/>
    <p:sldId id="508" r:id="rId5"/>
    <p:sldId id="412" r:id="rId6"/>
    <p:sldId id="416" r:id="rId7"/>
    <p:sldId id="509" r:id="rId8"/>
    <p:sldId id="417" r:id="rId9"/>
    <p:sldId id="425" r:id="rId10"/>
    <p:sldId id="441" r:id="rId11"/>
    <p:sldId id="530" r:id="rId12"/>
    <p:sldId id="531" r:id="rId13"/>
    <p:sldId id="533" r:id="rId14"/>
    <p:sldId id="535" r:id="rId15"/>
    <p:sldId id="537" r:id="rId16"/>
    <p:sldId id="538" r:id="rId17"/>
    <p:sldId id="539" r:id="rId18"/>
    <p:sldId id="540" r:id="rId19"/>
    <p:sldId id="480" r:id="rId20"/>
    <p:sldId id="555" r:id="rId21"/>
    <p:sldId id="426" r:id="rId22"/>
    <p:sldId id="507" r:id="rId23"/>
    <p:sldId id="496" r:id="rId24"/>
    <p:sldId id="541" r:id="rId25"/>
    <p:sldId id="542" r:id="rId26"/>
    <p:sldId id="543" r:id="rId27"/>
    <p:sldId id="546" r:id="rId28"/>
    <p:sldId id="544" r:id="rId29"/>
    <p:sldId id="549" r:id="rId30"/>
    <p:sldId id="551" r:id="rId31"/>
    <p:sldId id="553" r:id="rId32"/>
    <p:sldId id="432" r:id="rId33"/>
    <p:sldId id="510" r:id="rId34"/>
    <p:sldId id="434" r:id="rId35"/>
    <p:sldId id="514" r:id="rId36"/>
    <p:sldId id="515" r:id="rId37"/>
    <p:sldId id="529" r:id="rId38"/>
    <p:sldId id="554" r:id="rId39"/>
    <p:sldId id="516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CB7"/>
    <a:srgbClr val="3D3028"/>
    <a:srgbClr val="120F05"/>
    <a:srgbClr val="404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5" autoAdjust="0"/>
    <p:restoredTop sz="94777" autoAdjust="0"/>
  </p:normalViewPr>
  <p:slideViewPr>
    <p:cSldViewPr snapToGrid="0" snapToObjects="1">
      <p:cViewPr varScale="1">
        <p:scale>
          <a:sx n="75" d="100"/>
          <a:sy n="75" d="100"/>
        </p:scale>
        <p:origin x="5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80FCA-3156-594B-A523-7BD4AE74AB0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EDECB-024C-6845-A04D-D9A5CF797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0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EDECB-024C-6845-A04D-D9A5CF797FD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30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622800"/>
            <a:ext cx="9144000" cy="22352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775200"/>
            <a:ext cx="2249424" cy="199136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775200"/>
            <a:ext cx="6784848" cy="198221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727200" y="749300"/>
            <a:ext cx="6477000" cy="31115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775200"/>
            <a:ext cx="6705600" cy="1960637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240280" y="29446"/>
            <a:ext cx="5291667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ctr"/>
            <a:r>
              <a:rPr lang="en-US" dirty="0"/>
              <a:t>UC Santa Cruz 5/12/14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8636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8636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0"/>
            <a:ext cx="4579633" cy="344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4"/>
          </p:nvPr>
        </p:nvSpPr>
        <p:spPr>
          <a:xfrm>
            <a:off x="4579633" y="0"/>
            <a:ext cx="4564367" cy="344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5"/>
          </p:nvPr>
        </p:nvSpPr>
        <p:spPr>
          <a:xfrm>
            <a:off x="18064" y="3443288"/>
            <a:ext cx="4564367" cy="34432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6"/>
          </p:nvPr>
        </p:nvSpPr>
        <p:spPr>
          <a:xfrm>
            <a:off x="4573273" y="3443288"/>
            <a:ext cx="4564367" cy="344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785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68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F25B89-8E3D-124A-A856-5B0CF57E4B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524000"/>
            <a:ext cx="1600200" cy="4918946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435100"/>
            <a:ext cx="6400800" cy="500784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41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B6337B-7700-E543-8AD6-5D4091B72C0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460500"/>
            <a:ext cx="6400800" cy="5029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533400" y="1460500"/>
            <a:ext cx="1689100" cy="5029200"/>
          </a:xfrm>
          <a:solidFill>
            <a:schemeClr val="accent4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3pPr marL="685800" indent="0"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36705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53896" y="4572000"/>
            <a:ext cx="94488" cy="2295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E83EDD28-148F-414A-9CB1-6567000DC2DF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7700" y="0"/>
            <a:ext cx="5956300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15" name="Rectangle 14"/>
          <p:cNvSpPr/>
          <p:nvPr/>
        </p:nvSpPr>
        <p:spPr bwMode="white">
          <a:xfrm>
            <a:off x="3142996" y="0"/>
            <a:ext cx="94488" cy="456895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127000" y="177800"/>
            <a:ext cx="3016250" cy="4391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9904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E83EDD28-148F-414A-9CB1-6567000DC2DF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E83EDD28-148F-414A-9CB1-6567000DC2DF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/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fld id="{E83EDD28-148F-414A-9CB1-6567000DC2DF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3 Content-T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7"/>
          </p:nvPr>
        </p:nvSpPr>
        <p:spPr>
          <a:xfrm>
            <a:off x="502886" y="1485899"/>
            <a:ext cx="3886200" cy="2882901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8"/>
          </p:nvPr>
        </p:nvSpPr>
        <p:spPr>
          <a:xfrm>
            <a:off x="4876800" y="1511298"/>
            <a:ext cx="3886200" cy="2857502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502885" y="4521200"/>
            <a:ext cx="8260115" cy="19621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95936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7"/>
          </p:nvPr>
        </p:nvSpPr>
        <p:spPr>
          <a:xfrm>
            <a:off x="604486" y="3949701"/>
            <a:ext cx="3886200" cy="2555874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8"/>
          </p:nvPr>
        </p:nvSpPr>
        <p:spPr>
          <a:xfrm>
            <a:off x="4867301" y="3949701"/>
            <a:ext cx="3886200" cy="2555873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604486" y="1447798"/>
            <a:ext cx="8149015" cy="2314575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892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63500"/>
            <a:ext cx="8442198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3850" y="1397000"/>
            <a:ext cx="8442198" cy="4902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681" y="88900"/>
            <a:ext cx="8539720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8"/>
          </p:nvPr>
        </p:nvSpPr>
        <p:spPr>
          <a:xfrm>
            <a:off x="4765701" y="1284818"/>
            <a:ext cx="4092549" cy="241299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302681" y="1299635"/>
            <a:ext cx="4193119" cy="49847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20"/>
          </p:nvPr>
        </p:nvSpPr>
        <p:spPr>
          <a:xfrm>
            <a:off x="4765702" y="3845985"/>
            <a:ext cx="4092548" cy="24447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301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681" y="88900"/>
            <a:ext cx="8589438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9613" y="1422400"/>
            <a:ext cx="4210053" cy="4978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0"/>
          </p:nvPr>
        </p:nvSpPr>
        <p:spPr>
          <a:xfrm>
            <a:off x="4682066" y="1422400"/>
            <a:ext cx="4210053" cy="4978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302682" y="1396998"/>
            <a:ext cx="8450820" cy="2476502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20"/>
          </p:nvPr>
        </p:nvSpPr>
        <p:spPr>
          <a:xfrm>
            <a:off x="302682" y="3962401"/>
            <a:ext cx="8463519" cy="2539996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3700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302682" y="1396997"/>
            <a:ext cx="8450820" cy="29867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20"/>
          </p:nvPr>
        </p:nvSpPr>
        <p:spPr>
          <a:xfrm>
            <a:off x="302682" y="4493645"/>
            <a:ext cx="8463519" cy="2008751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063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681" y="88900"/>
            <a:ext cx="8566152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7"/>
          </p:nvPr>
        </p:nvSpPr>
        <p:spPr>
          <a:xfrm>
            <a:off x="302681" y="1485899"/>
            <a:ext cx="4184652" cy="2314575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302681" y="3962400"/>
            <a:ext cx="8566152" cy="25209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20"/>
          </p:nvPr>
        </p:nvSpPr>
        <p:spPr>
          <a:xfrm>
            <a:off x="4734983" y="1485899"/>
            <a:ext cx="4133850" cy="2314575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4038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68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97100"/>
            <a:ext cx="3886200" cy="424584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197100"/>
            <a:ext cx="3886200" cy="424584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 rtlCol="0"/>
          <a:lstStyle/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43256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44526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jp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2681" y="88900"/>
            <a:ext cx="8463367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2681" y="1435100"/>
            <a:ext cx="8463367" cy="49149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72583" y="6442946"/>
            <a:ext cx="5291667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IUPAC-World Chemistry Congress August 2013 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302681" y="1079500"/>
            <a:ext cx="8586385" cy="4571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" name="Picture 1" descr="ISUCENTW copy.jpg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250" y="6427831"/>
            <a:ext cx="2872316" cy="3802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101" r:id="rId3"/>
    <p:sldLayoutId id="2147484086" r:id="rId4"/>
    <p:sldLayoutId id="2147484100" r:id="rId5"/>
    <p:sldLayoutId id="2147484104" r:id="rId6"/>
    <p:sldLayoutId id="2147484097" r:id="rId7"/>
    <p:sldLayoutId id="2147484087" r:id="rId8"/>
    <p:sldLayoutId id="2147484088" r:id="rId9"/>
    <p:sldLayoutId id="2147484089" r:id="rId10"/>
    <p:sldLayoutId id="2147484103" r:id="rId11"/>
    <p:sldLayoutId id="2147484090" r:id="rId12"/>
    <p:sldLayoutId id="2147484091" r:id="rId13"/>
    <p:sldLayoutId id="2147484092" r:id="rId14"/>
    <p:sldLayoutId id="2147484093" r:id="rId15"/>
    <p:sldLayoutId id="2147484094" r:id="rId16"/>
    <p:sldLayoutId id="2147484095" r:id="rId17"/>
    <p:sldLayoutId id="2147484098" r:id="rId18"/>
    <p:sldLayoutId id="2147484099" r:id="rId19"/>
  </p:sldLayoutIdLst>
  <p:txStyles>
    <p:titleStyle>
      <a:lvl1pPr algn="l" rtl="0" eaLnBrk="1" latinLnBrk="0" hangingPunct="1">
        <a:lnSpc>
          <a:spcPct val="80000"/>
        </a:lnSpc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10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2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jpg"/><Relationship Id="rId4" Type="http://schemas.openxmlformats.org/officeDocument/2006/relationships/image" Target="../media/image24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49300"/>
            <a:ext cx="9067800" cy="31115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E0ECB7"/>
                </a:solidFill>
              </a:rPr>
              <a:t>Chapter 17: Additional aspects of Aqueous Equilibria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Dr. </a:t>
            </a:r>
            <a:r>
              <a:rPr lang="en-US" dirty="0" err="1"/>
              <a:t>Aimée</a:t>
            </a:r>
            <a:r>
              <a:rPr lang="en-US" dirty="0"/>
              <a:t> Tomlinson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3678" y="5267831"/>
            <a:ext cx="14189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002060"/>
                </a:solidFill>
              </a:rPr>
              <a:t>Chem</a:t>
            </a:r>
            <a:endParaRPr lang="en-US" sz="3200" dirty="0">
              <a:solidFill>
                <a:srgbClr val="002060"/>
              </a:solidFill>
            </a:endParaRPr>
          </a:p>
          <a:p>
            <a:pPr algn="ctr"/>
            <a:r>
              <a:rPr lang="en-US" sz="3200" dirty="0">
                <a:solidFill>
                  <a:srgbClr val="002060"/>
                </a:solidFill>
              </a:rPr>
              <a:t>1212</a:t>
            </a:r>
          </a:p>
        </p:txBody>
      </p:sp>
    </p:spTree>
    <p:extLst>
      <p:ext uri="{BB962C8B-B14F-4D97-AF65-F5344CB8AC3E}">
        <p14:creationId xmlns:p14="http://schemas.microsoft.com/office/powerpoint/2010/main" val="3994880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Buffer Example I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6483" y="1375946"/>
            <a:ext cx="79325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Calculate the pH and pOH of a 500.0 mL solution containing 0.225 M HPO</a:t>
            </a:r>
            <a:r>
              <a:rPr lang="en-US" sz="2400" baseline="-25000" dirty="0"/>
              <a:t>4</a:t>
            </a:r>
            <a:r>
              <a:rPr lang="en-US" sz="2400" baseline="30000" dirty="0"/>
              <a:t>-2</a:t>
            </a:r>
            <a:r>
              <a:rPr lang="en-US" sz="2400" dirty="0"/>
              <a:t> and 0.225M </a:t>
            </a:r>
            <a:r>
              <a:rPr lang="en-US" sz="2400" dirty="0"/>
              <a:t>PO</a:t>
            </a:r>
            <a:r>
              <a:rPr lang="en-US" sz="2400" baseline="-25000" dirty="0"/>
              <a:t>4</a:t>
            </a:r>
            <a:r>
              <a:rPr lang="en-US" sz="2400" baseline="30000" dirty="0"/>
              <a:t>-3</a:t>
            </a:r>
            <a:r>
              <a:rPr lang="en-US" sz="2400" dirty="0"/>
              <a:t> at 25</a:t>
            </a:r>
            <a:r>
              <a:rPr lang="en-US" sz="2400" dirty="0">
                <a:latin typeface="Calibri" panose="020F0502020204030204" pitchFamily="34" charset="0"/>
              </a:rPr>
              <a:t>⁰</a:t>
            </a:r>
            <a:r>
              <a:rPr lang="en-US" sz="2400" dirty="0"/>
              <a:t>C where K</a:t>
            </a:r>
            <a:r>
              <a:rPr lang="en-US" sz="2400" baseline="-25000" dirty="0"/>
              <a:t>a</a:t>
            </a:r>
            <a:r>
              <a:rPr lang="en-US" sz="2400" dirty="0"/>
              <a:t>(HPO</a:t>
            </a:r>
            <a:r>
              <a:rPr lang="en-US" sz="2400" baseline="-25000" dirty="0"/>
              <a:t>4</a:t>
            </a:r>
            <a:r>
              <a:rPr lang="en-US" sz="2400" baseline="30000" dirty="0"/>
              <a:t>-2</a:t>
            </a:r>
            <a:r>
              <a:rPr lang="en-US" sz="2400" dirty="0"/>
              <a:t>)= 4.2 x 10</a:t>
            </a:r>
            <a:r>
              <a:rPr lang="en-US" sz="2400" baseline="30000" dirty="0"/>
              <a:t>-13</a:t>
            </a:r>
            <a:r>
              <a:rPr lang="en-US" sz="2400" dirty="0"/>
              <a:t>.</a:t>
            </a:r>
            <a:endParaRPr lang="en-US" sz="2200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1304544" y="4306674"/>
            <a:ext cx="1260465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Buffer Example II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6483" y="1375946"/>
            <a:ext cx="79325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would we prepare a pH = 4.44 buffer using CH</a:t>
            </a:r>
            <a:r>
              <a:rPr lang="en-US" sz="2400" baseline="-25000" dirty="0"/>
              <a:t>3</a:t>
            </a:r>
            <a:r>
              <a:rPr lang="en-US" sz="2400" dirty="0"/>
              <a:t>CO</a:t>
            </a:r>
            <a:r>
              <a:rPr lang="en-US" sz="2400" baseline="-25000" dirty="0"/>
              <a:t>2</a:t>
            </a:r>
            <a:r>
              <a:rPr lang="en-US" sz="2400" dirty="0"/>
              <a:t>H and CH</a:t>
            </a:r>
            <a:r>
              <a:rPr lang="en-US" sz="2400" baseline="-25000" dirty="0"/>
              <a:t>3</a:t>
            </a:r>
            <a:r>
              <a:rPr lang="en-US" sz="2400" dirty="0"/>
              <a:t>CO</a:t>
            </a:r>
            <a:r>
              <a:rPr lang="en-US" sz="2400" baseline="-25000" dirty="0"/>
              <a:t>2</a:t>
            </a:r>
            <a:r>
              <a:rPr lang="en-US" sz="2400" dirty="0"/>
              <a:t>Na (</a:t>
            </a:r>
            <a:r>
              <a:rPr lang="en-US" sz="2400" dirty="0" err="1"/>
              <a:t>K</a:t>
            </a:r>
            <a:r>
              <a:rPr lang="en-US" sz="2400" baseline="-25000" dirty="0" err="1"/>
              <a:t>a</a:t>
            </a:r>
            <a:r>
              <a:rPr lang="en-US" sz="2400" baseline="-25000" dirty="0"/>
              <a:t> </a:t>
            </a:r>
            <a:r>
              <a:rPr lang="en-US" sz="2400" dirty="0"/>
              <a:t>= 1.8 x 10</a:t>
            </a:r>
            <a:r>
              <a:rPr lang="en-US" sz="2400" baseline="30000" dirty="0"/>
              <a:t>-5</a:t>
            </a:r>
            <a:r>
              <a:rPr lang="en-US" sz="2400" dirty="0"/>
              <a:t>)?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7735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35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Comprehensive Example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6483" y="1375946"/>
            <a:ext cx="79325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set of questions will include questions from both Chapter 16 &amp; Chapter 17</a:t>
            </a:r>
          </a:p>
          <a:p>
            <a:endParaRPr lang="en-US" sz="2400" dirty="0"/>
          </a:p>
          <a:p>
            <a:r>
              <a:rPr lang="en-US" sz="2400" dirty="0"/>
              <a:t>Determine the pH for each of the following:</a:t>
            </a:r>
          </a:p>
          <a:p>
            <a:r>
              <a:rPr lang="en-US" sz="2400" dirty="0"/>
              <a:t>a.) 0.100 M HC</a:t>
            </a:r>
            <a:r>
              <a:rPr lang="en-US" sz="2400" baseline="-25000" dirty="0"/>
              <a:t>3</a:t>
            </a:r>
            <a:r>
              <a:rPr lang="en-US" sz="2400" dirty="0"/>
              <a:t>H</a:t>
            </a:r>
            <a:r>
              <a:rPr lang="en-US" sz="2400" baseline="-25000" dirty="0"/>
              <a:t>5</a:t>
            </a:r>
            <a:r>
              <a:rPr lang="en-US" sz="2400" dirty="0"/>
              <a:t>O</a:t>
            </a:r>
            <a:r>
              <a:rPr lang="en-US" sz="2400" baseline="-25000" dirty="0"/>
              <a:t>2</a:t>
            </a:r>
            <a:r>
              <a:rPr lang="en-US" sz="2400" dirty="0"/>
              <a:t> with </a:t>
            </a:r>
            <a:r>
              <a:rPr lang="en-US" sz="2400" dirty="0" err="1"/>
              <a:t>K</a:t>
            </a:r>
            <a:r>
              <a:rPr lang="en-US" sz="2400" baseline="-25000" dirty="0" err="1"/>
              <a:t>a</a:t>
            </a:r>
            <a:r>
              <a:rPr lang="en-US" sz="2400" dirty="0"/>
              <a:t> = 1.3 x 10</a:t>
            </a:r>
            <a:r>
              <a:rPr lang="en-US" sz="2400" baseline="30000" dirty="0"/>
              <a:t>-5</a:t>
            </a:r>
          </a:p>
          <a:p>
            <a:r>
              <a:rPr lang="en-US" sz="2400" dirty="0"/>
              <a:t>b.) 0.100 M NaC</a:t>
            </a:r>
            <a:r>
              <a:rPr lang="en-US" sz="2400" baseline="-25000" dirty="0"/>
              <a:t>3</a:t>
            </a:r>
            <a:r>
              <a:rPr lang="en-US" sz="2400" dirty="0"/>
              <a:t>H</a:t>
            </a:r>
            <a:r>
              <a:rPr lang="en-US" sz="2400" baseline="-25000" dirty="0"/>
              <a:t>5</a:t>
            </a:r>
            <a:r>
              <a:rPr lang="en-US" sz="2400" dirty="0"/>
              <a:t>O</a:t>
            </a:r>
            <a:r>
              <a:rPr lang="en-US" sz="2400" baseline="-25000" dirty="0"/>
              <a:t>2</a:t>
            </a:r>
          </a:p>
          <a:p>
            <a:r>
              <a:rPr lang="en-US" sz="2400" dirty="0"/>
              <a:t>c.) Mixture of a.) and b.)</a:t>
            </a:r>
          </a:p>
          <a:p>
            <a:r>
              <a:rPr lang="en-US" sz="2400" dirty="0"/>
              <a:t>d.) Mixture of c.) with 0.020 </a:t>
            </a:r>
            <a:r>
              <a:rPr lang="en-US" sz="2400" dirty="0" err="1"/>
              <a:t>mol</a:t>
            </a:r>
            <a:r>
              <a:rPr lang="en-US" sz="2400" dirty="0"/>
              <a:t> </a:t>
            </a:r>
            <a:r>
              <a:rPr lang="en-US" sz="2400" dirty="0" err="1"/>
              <a:t>NaOH</a:t>
            </a:r>
            <a:endParaRPr lang="en-US" sz="2400" dirty="0"/>
          </a:p>
          <a:p>
            <a:r>
              <a:rPr lang="en-US" sz="2400" dirty="0"/>
              <a:t>e.) Mixture of c.) with 0.020 </a:t>
            </a:r>
            <a:r>
              <a:rPr lang="en-US" sz="2400" dirty="0" err="1"/>
              <a:t>mol</a:t>
            </a:r>
            <a:r>
              <a:rPr lang="en-US" sz="2400" dirty="0"/>
              <a:t> </a:t>
            </a:r>
            <a:r>
              <a:rPr lang="en-US" sz="2400" dirty="0" err="1"/>
              <a:t>HCl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8815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35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Part a.)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226365" y="1340198"/>
            <a:ext cx="4107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0.100 M HC</a:t>
            </a:r>
            <a:r>
              <a:rPr lang="en-US" baseline="-25000" dirty="0"/>
              <a:t>3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with 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= 1.3 x 10</a:t>
            </a:r>
            <a:r>
              <a:rPr lang="en-US" baseline="30000" dirty="0"/>
              <a:t>-5</a:t>
            </a:r>
          </a:p>
        </p:txBody>
      </p:sp>
    </p:spTree>
    <p:extLst>
      <p:ext uri="{BB962C8B-B14F-4D97-AF65-F5344CB8AC3E}">
        <p14:creationId xmlns:p14="http://schemas.microsoft.com/office/powerpoint/2010/main" val="2437411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35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Part b.)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226365" y="1340198"/>
            <a:ext cx="4278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0.100 M NaC</a:t>
            </a:r>
            <a:r>
              <a:rPr lang="en-US" baseline="-25000" dirty="0"/>
              <a:t>3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with 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= 1.3 x 10</a:t>
            </a:r>
            <a:r>
              <a:rPr lang="en-US" baseline="30000" dirty="0"/>
              <a:t>-5</a:t>
            </a:r>
          </a:p>
        </p:txBody>
      </p:sp>
    </p:spTree>
    <p:extLst>
      <p:ext uri="{BB962C8B-B14F-4D97-AF65-F5344CB8AC3E}">
        <p14:creationId xmlns:p14="http://schemas.microsoft.com/office/powerpoint/2010/main" val="326212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35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Part c.)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331843" y="1340198"/>
            <a:ext cx="6455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0.100 M HC</a:t>
            </a:r>
            <a:r>
              <a:rPr lang="en-US" baseline="-25000" dirty="0"/>
              <a:t>3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&amp; 0.100 M NaC</a:t>
            </a:r>
            <a:r>
              <a:rPr lang="en-US" baseline="-25000" dirty="0"/>
              <a:t>3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with 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= 1.3 x 10</a:t>
            </a:r>
            <a:r>
              <a:rPr lang="en-US" baseline="30000" dirty="0"/>
              <a:t>-5</a:t>
            </a:r>
          </a:p>
        </p:txBody>
      </p:sp>
    </p:spTree>
    <p:extLst>
      <p:ext uri="{BB962C8B-B14F-4D97-AF65-F5344CB8AC3E}">
        <p14:creationId xmlns:p14="http://schemas.microsoft.com/office/powerpoint/2010/main" val="3803420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35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Part d.)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37931" y="1340198"/>
            <a:ext cx="8499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0.100 M HC</a:t>
            </a:r>
            <a:r>
              <a:rPr lang="en-US" baseline="-25000" dirty="0"/>
              <a:t>3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&amp; 0.100 M NaC</a:t>
            </a:r>
            <a:r>
              <a:rPr lang="en-US" baseline="-25000" dirty="0"/>
              <a:t>3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&amp; 0.020 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err="1"/>
              <a:t>NaOH</a:t>
            </a:r>
            <a:r>
              <a:rPr lang="en-US" dirty="0"/>
              <a:t> with 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= 1.3 x 10</a:t>
            </a:r>
            <a:r>
              <a:rPr lang="en-US" baseline="30000" dirty="0"/>
              <a:t>-5</a:t>
            </a:r>
          </a:p>
        </p:txBody>
      </p:sp>
    </p:spTree>
    <p:extLst>
      <p:ext uri="{BB962C8B-B14F-4D97-AF65-F5344CB8AC3E}">
        <p14:creationId xmlns:p14="http://schemas.microsoft.com/office/powerpoint/2010/main" val="70623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35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Part e.)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37931" y="1340198"/>
            <a:ext cx="822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0.100 M HC</a:t>
            </a:r>
            <a:r>
              <a:rPr lang="en-US" baseline="-25000" dirty="0"/>
              <a:t>3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&amp; 0.100 M NaC</a:t>
            </a:r>
            <a:r>
              <a:rPr lang="en-US" baseline="-25000" dirty="0"/>
              <a:t>3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&amp; 0.020 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err="1"/>
              <a:t>HCl</a:t>
            </a:r>
            <a:r>
              <a:rPr lang="en-US" dirty="0"/>
              <a:t> with 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= 1.3 x 10</a:t>
            </a:r>
            <a:r>
              <a:rPr lang="en-US" baseline="30000" dirty="0"/>
              <a:t>-5</a:t>
            </a:r>
          </a:p>
        </p:txBody>
      </p:sp>
    </p:spTree>
    <p:extLst>
      <p:ext uri="{BB962C8B-B14F-4D97-AF65-F5344CB8AC3E}">
        <p14:creationId xmlns:p14="http://schemas.microsoft.com/office/powerpoint/2010/main" val="785604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35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Comprehensive Example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6483" y="1375946"/>
            <a:ext cx="79325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Putting it all together:</a:t>
            </a:r>
          </a:p>
          <a:p>
            <a:endParaRPr lang="en-US" sz="2400" dirty="0"/>
          </a:p>
          <a:p>
            <a:r>
              <a:rPr lang="en-US" sz="2400" dirty="0"/>
              <a:t>Determine the pH for each of the following:</a:t>
            </a:r>
          </a:p>
          <a:p>
            <a:r>
              <a:rPr lang="en-US" sz="2400" dirty="0"/>
              <a:t>a.) 0.100 M HC</a:t>
            </a:r>
            <a:r>
              <a:rPr lang="en-US" sz="2400" baseline="-25000" dirty="0"/>
              <a:t>3</a:t>
            </a:r>
            <a:r>
              <a:rPr lang="en-US" sz="2400" dirty="0"/>
              <a:t>H</a:t>
            </a:r>
            <a:r>
              <a:rPr lang="en-US" sz="2400" baseline="-25000" dirty="0"/>
              <a:t>5</a:t>
            </a:r>
            <a:r>
              <a:rPr lang="en-US" sz="2400" dirty="0"/>
              <a:t>O</a:t>
            </a:r>
            <a:r>
              <a:rPr lang="en-US" sz="2400" baseline="-25000" dirty="0"/>
              <a:t>2</a:t>
            </a:r>
            <a:r>
              <a:rPr lang="en-US" sz="2400" dirty="0"/>
              <a:t> with </a:t>
            </a:r>
            <a:r>
              <a:rPr lang="en-US" sz="2400" dirty="0" err="1"/>
              <a:t>K</a:t>
            </a:r>
            <a:r>
              <a:rPr lang="en-US" sz="2400" baseline="-25000" dirty="0" err="1"/>
              <a:t>a</a:t>
            </a:r>
            <a:r>
              <a:rPr lang="en-US" sz="2400" dirty="0"/>
              <a:t> = 1.3 x 10</a:t>
            </a:r>
            <a:r>
              <a:rPr lang="en-US" sz="2400" baseline="30000" dirty="0"/>
              <a:t>-5	</a:t>
            </a:r>
            <a:r>
              <a:rPr lang="en-US" sz="2400" dirty="0"/>
              <a:t>pH = 2.96</a:t>
            </a:r>
            <a:endParaRPr lang="en-US" sz="2400" baseline="30000" dirty="0"/>
          </a:p>
          <a:p>
            <a:r>
              <a:rPr lang="en-US" sz="2400" dirty="0"/>
              <a:t>b.) 0.100 M NaC</a:t>
            </a:r>
            <a:r>
              <a:rPr lang="en-US" sz="2400" baseline="-25000" dirty="0"/>
              <a:t>3</a:t>
            </a:r>
            <a:r>
              <a:rPr lang="en-US" sz="2400" dirty="0"/>
              <a:t>H</a:t>
            </a:r>
            <a:r>
              <a:rPr lang="en-US" sz="2400" baseline="-25000" dirty="0"/>
              <a:t>5</a:t>
            </a:r>
            <a:r>
              <a:rPr lang="en-US" sz="2400" dirty="0"/>
              <a:t>O</a:t>
            </a:r>
            <a:r>
              <a:rPr lang="en-US" sz="2400" baseline="-25000" dirty="0"/>
              <a:t>2							</a:t>
            </a:r>
            <a:r>
              <a:rPr lang="en-US" sz="2400" dirty="0"/>
              <a:t>pH = 8.94</a:t>
            </a:r>
            <a:endParaRPr lang="en-US" sz="2400" baseline="-25000" dirty="0"/>
          </a:p>
          <a:p>
            <a:r>
              <a:rPr lang="en-US" sz="2400" dirty="0"/>
              <a:t>c.) Mixture of a.) and b.)						pH = 4.89</a:t>
            </a:r>
          </a:p>
          <a:p>
            <a:r>
              <a:rPr lang="en-US" sz="2400" dirty="0"/>
              <a:t>d.) Mixture of c.) with 0.020 </a:t>
            </a:r>
            <a:r>
              <a:rPr lang="en-US" sz="2400" dirty="0" err="1"/>
              <a:t>mol</a:t>
            </a:r>
            <a:r>
              <a:rPr lang="en-US" sz="2400" dirty="0"/>
              <a:t> </a:t>
            </a:r>
            <a:r>
              <a:rPr lang="en-US" sz="2400" dirty="0" err="1"/>
              <a:t>NaOH</a:t>
            </a:r>
            <a:r>
              <a:rPr lang="en-US" sz="2400" dirty="0"/>
              <a:t>	pH = 5.06</a:t>
            </a:r>
          </a:p>
          <a:p>
            <a:r>
              <a:rPr lang="en-US" sz="2400" dirty="0"/>
              <a:t>e.) Mixture of c.) with 0.020 </a:t>
            </a:r>
            <a:r>
              <a:rPr lang="en-US" sz="2400" dirty="0" err="1"/>
              <a:t>mol</a:t>
            </a:r>
            <a:r>
              <a:rPr lang="en-US" sz="2400" dirty="0"/>
              <a:t> </a:t>
            </a:r>
            <a:r>
              <a:rPr lang="en-US" sz="2400" dirty="0" err="1"/>
              <a:t>HCl</a:t>
            </a:r>
            <a:r>
              <a:rPr lang="en-US" sz="2400" dirty="0"/>
              <a:t>		pH = 4.71</a:t>
            </a:r>
            <a:endParaRPr lang="en-US" sz="2200" dirty="0"/>
          </a:p>
        </p:txBody>
      </p:sp>
      <p:grpSp>
        <p:nvGrpSpPr>
          <p:cNvPr id="5" name="Group 4"/>
          <p:cNvGrpSpPr/>
          <p:nvPr/>
        </p:nvGrpSpPr>
        <p:grpSpPr>
          <a:xfrm>
            <a:off x="6987540" y="6274200"/>
            <a:ext cx="1996567" cy="499872"/>
            <a:chOff x="6987540" y="6274200"/>
            <a:chExt cx="1996567" cy="49987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7540" y="6274200"/>
              <a:ext cx="1371600" cy="499872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466016" y="6363804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X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264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44422" y="3788368"/>
            <a:ext cx="5128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Acid-Base Titrations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Sections 17.3</a:t>
            </a:r>
          </a:p>
        </p:txBody>
      </p:sp>
    </p:spTree>
    <p:extLst>
      <p:ext uri="{BB962C8B-B14F-4D97-AF65-F5344CB8AC3E}">
        <p14:creationId xmlns:p14="http://schemas.microsoft.com/office/powerpoint/2010/main" val="355233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764006" y="4169485"/>
            <a:ext cx="57218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Common-Ion Effect</a:t>
            </a:r>
            <a:endParaRPr lang="en-US" sz="3200" baseline="-250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17.1</a:t>
            </a:r>
          </a:p>
        </p:txBody>
      </p:sp>
    </p:spTree>
    <p:extLst>
      <p:ext uri="{BB962C8B-B14F-4D97-AF65-F5344CB8AC3E}">
        <p14:creationId xmlns:p14="http://schemas.microsoft.com/office/powerpoint/2010/main" val="2299314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4841" y="101600"/>
            <a:ext cx="8906759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dirty="0"/>
              <a:t>Four Types of Neutralization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Rectangle 50"/>
          <p:cNvSpPr>
            <a:spLocks noChangeArrowheads="1"/>
          </p:cNvSpPr>
          <p:nvPr/>
        </p:nvSpPr>
        <p:spPr bwMode="auto">
          <a:xfrm>
            <a:off x="3866243" y="45615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12458" y="1470991"/>
            <a:ext cx="4120395" cy="2464905"/>
            <a:chOff x="312458" y="1470991"/>
            <a:chExt cx="4120395" cy="2464905"/>
          </a:xfrm>
        </p:grpSpPr>
        <p:sp>
          <p:nvSpPr>
            <p:cNvPr id="5" name="Rectangle 4"/>
            <p:cNvSpPr/>
            <p:nvPr/>
          </p:nvSpPr>
          <p:spPr>
            <a:xfrm>
              <a:off x="312458" y="1470991"/>
              <a:ext cx="4120395" cy="246490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7367" y="1597091"/>
              <a:ext cx="40110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Strong Acid + Strong Base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718814" y="1484245"/>
            <a:ext cx="4120395" cy="2464905"/>
            <a:chOff x="4718814" y="1484245"/>
            <a:chExt cx="4120395" cy="2464905"/>
          </a:xfrm>
        </p:grpSpPr>
        <p:sp>
          <p:nvSpPr>
            <p:cNvPr id="27" name="Rectangle 26"/>
            <p:cNvSpPr/>
            <p:nvPr/>
          </p:nvSpPr>
          <p:spPr>
            <a:xfrm>
              <a:off x="4718814" y="1484245"/>
              <a:ext cx="4120395" cy="246490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833603" y="1610345"/>
              <a:ext cx="39228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Strong Acid + Weak Base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12457" y="4206736"/>
            <a:ext cx="4120395" cy="2464905"/>
            <a:chOff x="312457" y="4206736"/>
            <a:chExt cx="4120395" cy="2464905"/>
          </a:xfrm>
        </p:grpSpPr>
        <p:sp>
          <p:nvSpPr>
            <p:cNvPr id="24" name="Rectangle 23"/>
            <p:cNvSpPr/>
            <p:nvPr/>
          </p:nvSpPr>
          <p:spPr>
            <a:xfrm>
              <a:off x="312457" y="4206736"/>
              <a:ext cx="4120395" cy="246490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00743" y="4393301"/>
              <a:ext cx="39228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Weak Acid + Strong Base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718813" y="4219990"/>
            <a:ext cx="4120395" cy="2464905"/>
            <a:chOff x="4718813" y="4219990"/>
            <a:chExt cx="4120395" cy="2464905"/>
          </a:xfrm>
        </p:grpSpPr>
        <p:sp>
          <p:nvSpPr>
            <p:cNvPr id="28" name="Rectangle 27"/>
            <p:cNvSpPr/>
            <p:nvPr/>
          </p:nvSpPr>
          <p:spPr>
            <a:xfrm>
              <a:off x="4718813" y="4219990"/>
              <a:ext cx="4120395" cy="246490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826979" y="4406555"/>
              <a:ext cx="38427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Weak Acid + Weak Base</a:t>
              </a:r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730392" y="2390775"/>
          <a:ext cx="3212640" cy="371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2" name="Equation" r:id="rId3" imgW="2057400" imgH="241200" progId="Equation.DSMT4">
                  <p:embed/>
                </p:oleObj>
              </mc:Choice>
              <mc:Fallback>
                <p:oleObj name="Equation" r:id="rId3" imgW="2057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392" y="2390775"/>
                        <a:ext cx="3212640" cy="3712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469729" y="2848031"/>
          <a:ext cx="3772006" cy="371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3" name="Equation" r:id="rId5" imgW="2425680" imgH="241200" progId="Equation.DSMT4">
                  <p:embed/>
                </p:oleObj>
              </mc:Choice>
              <mc:Fallback>
                <p:oleObj name="Equation" r:id="rId5" imgW="24256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29" y="2848031"/>
                        <a:ext cx="3772006" cy="3712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77074" y="3318681"/>
            <a:ext cx="39212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bg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bg1"/>
                </a:solidFill>
              </a:rPr>
              <a:t>Always lead to neutral solution</a:t>
            </a:r>
          </a:p>
          <a:p>
            <a:pPr marL="285750" indent="-285750">
              <a:buClr>
                <a:schemeClr val="bg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bg1"/>
                </a:solidFill>
              </a:rPr>
              <a:t>Salt is present but as spectator ions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/>
          </p:nvPr>
        </p:nvGraphicFramePr>
        <p:xfrm>
          <a:off x="5434013" y="2384425"/>
          <a:ext cx="26162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4" name="Equation" r:id="rId7" imgW="1676160" imgH="241200" progId="Equation.DSMT4">
                  <p:embed/>
                </p:oleObj>
              </mc:Choice>
              <mc:Fallback>
                <p:oleObj name="Equation" r:id="rId7" imgW="16761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2384425"/>
                        <a:ext cx="2616200" cy="371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/>
          </p:nvPr>
        </p:nvGraphicFramePr>
        <p:xfrm>
          <a:off x="4886325" y="2841625"/>
          <a:ext cx="37512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5" name="Equation" r:id="rId9" imgW="2412720" imgH="241200" progId="Equation.DSMT4">
                  <p:embed/>
                </p:oleObj>
              </mc:Choice>
              <mc:Fallback>
                <p:oleObj name="Equation" r:id="rId9" imgW="24127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2841625"/>
                        <a:ext cx="3751263" cy="371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4744277" y="3312057"/>
            <a:ext cx="40639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bg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bg1"/>
                </a:solidFill>
              </a:rPr>
              <a:t>Always lead to acidic solution</a:t>
            </a:r>
          </a:p>
          <a:p>
            <a:pPr marL="285750" indent="-285750">
              <a:buClr>
                <a:schemeClr val="bg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bg1"/>
                </a:solidFill>
              </a:rPr>
              <a:t>Only anion of acid is a spectator ion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/>
          </p:nvPr>
        </p:nvGraphicFramePr>
        <p:xfrm>
          <a:off x="742950" y="5127625"/>
          <a:ext cx="31337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6" name="Equation" r:id="rId11" imgW="2006280" imgH="241200" progId="Equation.DSMT4">
                  <p:embed/>
                </p:oleObj>
              </mc:Choice>
              <mc:Fallback>
                <p:oleObj name="Equation" r:id="rId11" imgW="20062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5127625"/>
                        <a:ext cx="3133725" cy="371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/>
          </p:nvPr>
        </p:nvGraphicFramePr>
        <p:xfrm>
          <a:off x="-51765" y="5584825"/>
          <a:ext cx="45624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7" name="Equation" r:id="rId13" imgW="2933640" imgH="241200" progId="Equation.DSMT4">
                  <p:embed/>
                </p:oleObj>
              </mc:Choice>
              <mc:Fallback>
                <p:oleObj name="Equation" r:id="rId13" imgW="2933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1765" y="5584825"/>
                        <a:ext cx="4562475" cy="371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371060" y="6055254"/>
            <a:ext cx="4177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bg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bg1"/>
                </a:solidFill>
              </a:rPr>
              <a:t>Always lead to basic solution</a:t>
            </a:r>
          </a:p>
          <a:p>
            <a:pPr marL="285750" indent="-285750">
              <a:buClr>
                <a:schemeClr val="bg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bg1"/>
                </a:solidFill>
              </a:rPr>
              <a:t>Only cation of base is a spectator ion</a:t>
            </a:r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/>
          </p:nvPr>
        </p:nvGraphicFramePr>
        <p:xfrm>
          <a:off x="5299075" y="5121275"/>
          <a:ext cx="28336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8" name="Equation" r:id="rId15" imgW="1815840" imgH="241200" progId="Equation.DSMT4">
                  <p:embed/>
                </p:oleObj>
              </mc:Choice>
              <mc:Fallback>
                <p:oleObj name="Equation" r:id="rId15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5121275"/>
                        <a:ext cx="2833688" cy="371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/>
          </p:nvPr>
        </p:nvGraphicFramePr>
        <p:xfrm>
          <a:off x="5037138" y="5607050"/>
          <a:ext cx="3395662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9" name="Equation" r:id="rId17" imgW="2184120" imgH="203040" progId="Equation.DSMT4">
                  <p:embed/>
                </p:oleObj>
              </mc:Choice>
              <mc:Fallback>
                <p:oleObj name="Equation" r:id="rId17" imgW="21841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138" y="5607050"/>
                        <a:ext cx="3395662" cy="312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4618385" y="6048630"/>
            <a:ext cx="4455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bg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bg1"/>
                </a:solidFill>
              </a:rPr>
              <a:t>Must compare </a:t>
            </a:r>
            <a:r>
              <a:rPr lang="en-US" sz="1600" dirty="0" err="1">
                <a:solidFill>
                  <a:schemeClr val="bg1"/>
                </a:solidFill>
              </a:rPr>
              <a:t>K</a:t>
            </a:r>
            <a:r>
              <a:rPr lang="en-US" sz="1600" baseline="-25000" dirty="0" err="1">
                <a:solidFill>
                  <a:schemeClr val="bg1"/>
                </a:solidFill>
              </a:rPr>
              <a:t>a</a:t>
            </a:r>
            <a:r>
              <a:rPr lang="en-US" sz="1600" dirty="0">
                <a:solidFill>
                  <a:schemeClr val="bg1"/>
                </a:solidFill>
              </a:rPr>
              <a:t> &amp; K</a:t>
            </a:r>
            <a:r>
              <a:rPr lang="en-US" sz="1600" baseline="-25000" dirty="0">
                <a:solidFill>
                  <a:schemeClr val="bg1"/>
                </a:solidFill>
              </a:rPr>
              <a:t>b</a:t>
            </a:r>
            <a:r>
              <a:rPr lang="en-US" sz="1600" dirty="0">
                <a:solidFill>
                  <a:schemeClr val="bg1"/>
                </a:solidFill>
              </a:rPr>
              <a:t> to determine pH</a:t>
            </a:r>
          </a:p>
          <a:p>
            <a:pPr marL="285750" indent="-285750">
              <a:buClr>
                <a:schemeClr val="bg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bg1"/>
                </a:solidFill>
              </a:rPr>
              <a:t>There are no spectator ions</a:t>
            </a:r>
          </a:p>
        </p:txBody>
      </p:sp>
    </p:spTree>
    <p:extLst>
      <p:ext uri="{BB962C8B-B14F-4D97-AF65-F5344CB8AC3E}">
        <p14:creationId xmlns:p14="http://schemas.microsoft.com/office/powerpoint/2010/main" val="41372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Titration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06692" y="1371603"/>
            <a:ext cx="6091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Used to determine the concentration of an unknown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494" y="1820447"/>
            <a:ext cx="3569198" cy="48626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820" y="4872516"/>
            <a:ext cx="2926517" cy="9236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52" y="2316171"/>
            <a:ext cx="2816773" cy="88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07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Titration Curve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45887" y="1348678"/>
            <a:ext cx="4891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2060"/>
              </a:buClr>
              <a:buSzPct val="75000"/>
            </a:pPr>
            <a:r>
              <a:rPr lang="en-US" sz="2000" dirty="0"/>
              <a:t>A plot of pH versus volume of titrant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15" y="1828300"/>
            <a:ext cx="7634342" cy="476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40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Equivalence Point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92698" y="1348678"/>
            <a:ext cx="6858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2060"/>
              </a:buClr>
              <a:buSzPct val="75000"/>
            </a:pPr>
            <a:r>
              <a:rPr lang="en-US" sz="2400" dirty="0"/>
              <a:t>Point at which moles of acid = moles of base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93974" y="2585500"/>
            <a:ext cx="6721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Strong acid with weak base: pH &lt; 7.0 acidic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1228396" y="3997769"/>
            <a:ext cx="66476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Strong acid with strong base: pH = 7.0 neutral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1228396" y="5359713"/>
            <a:ext cx="66476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Weak acid with strong base: pH &gt; 7.0 basic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583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pH Indicators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92698" y="1348678"/>
            <a:ext cx="6858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2060"/>
              </a:buClr>
              <a:buSzPct val="75000"/>
            </a:pPr>
            <a:r>
              <a:rPr lang="en-US" sz="2400" dirty="0"/>
              <a:t>Change color at the equivalence point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89" y="2117896"/>
            <a:ext cx="4567991" cy="39844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07298" y="2585499"/>
            <a:ext cx="39834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Strong acid with weak base</a:t>
            </a:r>
          </a:p>
          <a:p>
            <a:pPr algn="ctr">
              <a:buClr>
                <a:srgbClr val="002060"/>
              </a:buClr>
              <a:buSzPct val="75000"/>
            </a:pPr>
            <a:r>
              <a:rPr lang="en-US" sz="2000" dirty="0"/>
              <a:t>	</a:t>
            </a:r>
            <a:r>
              <a:rPr lang="en-US" sz="1600" dirty="0" err="1"/>
              <a:t>thymol</a:t>
            </a:r>
            <a:r>
              <a:rPr lang="en-US" sz="1600" dirty="0"/>
              <a:t> blue</a:t>
            </a:r>
          </a:p>
        </p:txBody>
      </p:sp>
      <p:sp>
        <p:nvSpPr>
          <p:cNvPr id="7" name="Rectangle 6"/>
          <p:cNvSpPr/>
          <p:nvPr/>
        </p:nvSpPr>
        <p:spPr>
          <a:xfrm>
            <a:off x="4841720" y="3997769"/>
            <a:ext cx="4149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Strong acid with strong base</a:t>
            </a:r>
          </a:p>
          <a:p>
            <a:pPr algn="ctr">
              <a:buClr>
                <a:srgbClr val="002060"/>
              </a:buClr>
              <a:buSzPct val="75000"/>
            </a:pPr>
            <a:r>
              <a:rPr lang="en-US" sz="1600" dirty="0"/>
              <a:t>phenolphthalein</a:t>
            </a:r>
          </a:p>
        </p:txBody>
      </p:sp>
      <p:sp>
        <p:nvSpPr>
          <p:cNvPr id="8" name="Rectangle 7"/>
          <p:cNvSpPr/>
          <p:nvPr/>
        </p:nvSpPr>
        <p:spPr>
          <a:xfrm>
            <a:off x="4841720" y="5359713"/>
            <a:ext cx="39489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Weak acid with strong base</a:t>
            </a:r>
          </a:p>
          <a:p>
            <a:pPr algn="ctr">
              <a:buClr>
                <a:srgbClr val="002060"/>
              </a:buClr>
              <a:buSzPct val="75000"/>
            </a:pPr>
            <a:r>
              <a:rPr lang="en-US" sz="1600" dirty="0"/>
              <a:t>alizarin yellow</a:t>
            </a:r>
          </a:p>
        </p:txBody>
      </p:sp>
    </p:spTree>
    <p:extLst>
      <p:ext uri="{BB962C8B-B14F-4D97-AF65-F5344CB8AC3E}">
        <p14:creationId xmlns:p14="http://schemas.microsoft.com/office/powerpoint/2010/main" val="302872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Titration Example I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92698" y="1275526"/>
            <a:ext cx="6858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is [NH</a:t>
            </a:r>
            <a:r>
              <a:rPr lang="en-US" baseline="-25000" dirty="0"/>
              <a:t>3</a:t>
            </a:r>
            <a:r>
              <a:rPr lang="en-US" dirty="0"/>
              <a:t>] if 22.35mL of 0.1145 M </a:t>
            </a:r>
            <a:r>
              <a:rPr lang="en-US" dirty="0" err="1"/>
              <a:t>HCl</a:t>
            </a:r>
            <a:r>
              <a:rPr lang="en-US" dirty="0"/>
              <a:t> were needed to titrate a 100.0mL sample?</a:t>
            </a:r>
          </a:p>
        </p:txBody>
      </p:sp>
    </p:spTree>
    <p:extLst>
      <p:ext uri="{BB962C8B-B14F-4D97-AF65-F5344CB8AC3E}">
        <p14:creationId xmlns:p14="http://schemas.microsoft.com/office/powerpoint/2010/main" val="9280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Titration Example II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52214" y="1238950"/>
            <a:ext cx="8639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Strong with Strong: A 15.0 mL sample of 0.200 M </a:t>
            </a:r>
            <a:r>
              <a:rPr lang="en-US" dirty="0" err="1"/>
              <a:t>NaOH</a:t>
            </a:r>
            <a:r>
              <a:rPr lang="en-US" dirty="0"/>
              <a:t> is titrated with 0. 250 M of </a:t>
            </a:r>
            <a:r>
              <a:rPr lang="en-US" dirty="0" err="1"/>
              <a:t>HCl</a:t>
            </a:r>
            <a:r>
              <a:rPr lang="en-US" dirty="0"/>
              <a:t>.  Calculate the pH of the mixture after 10.0, and 20.0 mL of acid have been added.  </a:t>
            </a:r>
          </a:p>
        </p:txBody>
      </p:sp>
    </p:spTree>
    <p:extLst>
      <p:ext uri="{BB962C8B-B14F-4D97-AF65-F5344CB8AC3E}">
        <p14:creationId xmlns:p14="http://schemas.microsoft.com/office/powerpoint/2010/main" val="410525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Titration Example II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52214" y="1275526"/>
            <a:ext cx="8639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Strong with Strong: A 15.0 mL sample of 0.200 M </a:t>
            </a:r>
            <a:r>
              <a:rPr lang="en-US" dirty="0" err="1"/>
              <a:t>NaOH</a:t>
            </a:r>
            <a:r>
              <a:rPr lang="en-US" dirty="0"/>
              <a:t> is titrated with 0. 250 M of </a:t>
            </a:r>
            <a:r>
              <a:rPr lang="en-US" dirty="0" err="1"/>
              <a:t>HCl</a:t>
            </a:r>
            <a:r>
              <a:rPr lang="en-US" dirty="0"/>
              <a:t>.  Calculate the pH of the mixture after 10.0, and 20.0 mL of acid have been added.  </a:t>
            </a:r>
          </a:p>
        </p:txBody>
      </p:sp>
    </p:spTree>
    <p:extLst>
      <p:ext uri="{BB962C8B-B14F-4D97-AF65-F5344CB8AC3E}">
        <p14:creationId xmlns:p14="http://schemas.microsoft.com/office/powerpoint/2010/main" val="28860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Titration Example III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52214" y="1263334"/>
            <a:ext cx="8639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Strong with Weak: A 25.0 mL sample of 0.100 M acetic acid (HC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) is titrated with 0.125 M of </a:t>
            </a:r>
            <a:r>
              <a:rPr lang="en-US" dirty="0" err="1"/>
              <a:t>NaOH</a:t>
            </a:r>
            <a:r>
              <a:rPr lang="en-US" dirty="0"/>
              <a:t>.  Calculate the pH of the mixture after </a:t>
            </a:r>
            <a:r>
              <a:rPr lang="en-US" b="1" dirty="0">
                <a:solidFill>
                  <a:srgbClr val="FF0000"/>
                </a:solidFill>
              </a:rPr>
              <a:t>0.0</a:t>
            </a:r>
            <a:r>
              <a:rPr lang="en-US" dirty="0"/>
              <a:t>,10.0, 20.0, and 30.0 mL of base have been added. (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= 1.8 x 10</a:t>
            </a:r>
            <a:r>
              <a:rPr lang="en-US" baseline="30000" dirty="0"/>
              <a:t>-5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8788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Titration Example III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52214" y="1263334"/>
            <a:ext cx="8639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Strong with Weak: A 25.0 mL sample of 0.100 M acetic acid (HC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) is titrated with 0.125 M of </a:t>
            </a:r>
            <a:r>
              <a:rPr lang="en-US" dirty="0" err="1"/>
              <a:t>NaOH</a:t>
            </a:r>
            <a:r>
              <a:rPr lang="en-US" dirty="0"/>
              <a:t>.  Calculate the pH of the mixture after 0.0,</a:t>
            </a:r>
            <a:r>
              <a:rPr lang="en-US" b="1" dirty="0">
                <a:solidFill>
                  <a:srgbClr val="FF0000"/>
                </a:solidFill>
              </a:rPr>
              <a:t>10.0</a:t>
            </a:r>
            <a:r>
              <a:rPr lang="en-US" dirty="0"/>
              <a:t>, 20.0, and 30.0 mL of base have been added. (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= 1.8 x 10</a:t>
            </a:r>
            <a:r>
              <a:rPr lang="en-US" baseline="30000" dirty="0"/>
              <a:t>-5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1577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56552" y="101600"/>
            <a:ext cx="8290268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Common Ions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13640" y="2169493"/>
            <a:ext cx="743401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</a:pPr>
            <a:r>
              <a:rPr lang="en-US" sz="2200" dirty="0"/>
              <a:t>When two different species give rise to the same ion</a:t>
            </a:r>
          </a:p>
          <a:p>
            <a:pPr>
              <a:buClr>
                <a:srgbClr val="0070C0"/>
              </a:buClr>
            </a:pPr>
            <a:endParaRPr lang="en-US" sz="2200" dirty="0"/>
          </a:p>
          <a:p>
            <a:pPr marL="800100" lvl="1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sz="1600" dirty="0"/>
              <a:t>I.E. both </a:t>
            </a:r>
            <a:r>
              <a:rPr lang="en-US" sz="1600" dirty="0" err="1"/>
              <a:t>NaCl</a:t>
            </a:r>
            <a:r>
              <a:rPr lang="en-US" sz="1600" dirty="0"/>
              <a:t> &amp; </a:t>
            </a:r>
            <a:r>
              <a:rPr lang="en-US" sz="1600" dirty="0" err="1"/>
              <a:t>HCl</a:t>
            </a:r>
            <a:r>
              <a:rPr lang="en-US" sz="1600" dirty="0"/>
              <a:t> give rise to Cl-</a:t>
            </a:r>
          </a:p>
          <a:p>
            <a:pPr lvl="1">
              <a:buClr>
                <a:srgbClr val="0070C0"/>
              </a:buClr>
            </a:pPr>
            <a:endParaRPr lang="en-US" sz="1600" dirty="0"/>
          </a:p>
          <a:p>
            <a:pPr marL="800100" lvl="1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sz="1600" dirty="0"/>
              <a:t>Placing </a:t>
            </a:r>
            <a:r>
              <a:rPr lang="en-US" sz="1600" dirty="0" err="1"/>
              <a:t>NaCl</a:t>
            </a:r>
            <a:r>
              <a:rPr lang="en-US" sz="1600" dirty="0"/>
              <a:t> in </a:t>
            </a:r>
            <a:r>
              <a:rPr lang="en-US" sz="1600" dirty="0" err="1"/>
              <a:t>HCl</a:t>
            </a:r>
            <a:r>
              <a:rPr lang="en-US" sz="1600" dirty="0"/>
              <a:t> will repress the dissociation of the acid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1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Titration Example III</a:t>
            </a:r>
            <a:endParaRPr lang="en-US" baseline="-25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2214" y="1275526"/>
            <a:ext cx="8639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Strong with Weak: A 25.0 mL sample of 0.100 M acetic acid (HC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) is titrated with 0.125 M of </a:t>
            </a:r>
            <a:r>
              <a:rPr lang="en-US" dirty="0" err="1"/>
              <a:t>NaOH</a:t>
            </a:r>
            <a:r>
              <a:rPr lang="en-US" dirty="0"/>
              <a:t>.  Calculate the pH of the mixture after 0.0,10.0, </a:t>
            </a:r>
            <a:r>
              <a:rPr lang="en-US" b="1" dirty="0">
                <a:solidFill>
                  <a:srgbClr val="FF0000"/>
                </a:solidFill>
              </a:rPr>
              <a:t>20.0</a:t>
            </a:r>
            <a:r>
              <a:rPr lang="en-US" dirty="0"/>
              <a:t>, and 30.0 mL of base have been added. (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= 1.8 x 10</a:t>
            </a:r>
            <a:r>
              <a:rPr lang="en-US" baseline="30000" dirty="0"/>
              <a:t>-5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695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Titration Example III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52214" y="1275526"/>
            <a:ext cx="8639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Strong with Weak: A 25.0 mL sample of 0.100 M acetic acid (HC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) is titrated with 0.125 M of </a:t>
            </a:r>
            <a:r>
              <a:rPr lang="en-US" dirty="0" err="1"/>
              <a:t>NaOH</a:t>
            </a:r>
            <a:r>
              <a:rPr lang="en-US" dirty="0"/>
              <a:t>.  Calculate the pH of the mixture after 0.0,10.0, 20.0, and </a:t>
            </a:r>
            <a:r>
              <a:rPr lang="en-US" b="1" dirty="0">
                <a:solidFill>
                  <a:srgbClr val="FF0000"/>
                </a:solidFill>
              </a:rPr>
              <a:t>30.0</a:t>
            </a:r>
            <a:r>
              <a:rPr lang="en-US" dirty="0"/>
              <a:t> mL of base have been added. (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= 1.8 x 10</a:t>
            </a:r>
            <a:r>
              <a:rPr lang="en-US" baseline="30000" dirty="0"/>
              <a:t>-5</a:t>
            </a:r>
            <a:r>
              <a:rPr lang="en-US" dirty="0"/>
              <a:t>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987540" y="6274200"/>
            <a:ext cx="1996567" cy="499872"/>
            <a:chOff x="6987540" y="6274200"/>
            <a:chExt cx="1996567" cy="49987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7540" y="6274200"/>
              <a:ext cx="1371600" cy="499872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466016" y="6363804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X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434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44422" y="3884623"/>
            <a:ext cx="5128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Solubility Equilibria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17.4</a:t>
            </a:r>
          </a:p>
        </p:txBody>
      </p:sp>
    </p:spTree>
    <p:extLst>
      <p:ext uri="{BB962C8B-B14F-4D97-AF65-F5344CB8AC3E}">
        <p14:creationId xmlns:p14="http://schemas.microsoft.com/office/powerpoint/2010/main" val="26372916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Solubility Product</a:t>
            </a:r>
            <a:endParaRPr lang="en-US" baseline="-25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83606" y="1470598"/>
            <a:ext cx="6012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 is the equilibrium constant for solids in solution, </a:t>
            </a:r>
            <a:r>
              <a:rPr lang="en-US" dirty="0" err="1"/>
              <a:t>K</a:t>
            </a:r>
            <a:r>
              <a:rPr lang="en-US" baseline="-25000" dirty="0" err="1"/>
              <a:t>sp</a:t>
            </a:r>
            <a:r>
              <a:rPr lang="en-US" dirty="0"/>
              <a:t>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8512" y="26578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661616"/>
              </p:ext>
            </p:extLst>
          </p:nvPr>
        </p:nvGraphicFramePr>
        <p:xfrm>
          <a:off x="1338996" y="1963514"/>
          <a:ext cx="6560669" cy="584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9" name="Equation" r:id="rId3" imgW="2882900" imgH="254000" progId="Equation.DSMT4">
                  <p:embed/>
                </p:oleObj>
              </mc:Choice>
              <mc:Fallback>
                <p:oleObj name="Equation" r:id="rId3" imgW="2882900" imgH="254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996" y="1963514"/>
                        <a:ext cx="6560669" cy="5846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28862"/>
              </p:ext>
            </p:extLst>
          </p:nvPr>
        </p:nvGraphicFramePr>
        <p:xfrm>
          <a:off x="1070773" y="4225913"/>
          <a:ext cx="7061124" cy="1349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20" name="Equation" r:id="rId5" imgW="2794000" imgH="533400" progId="Equation.DSMT4">
                  <p:embed/>
                </p:oleObj>
              </mc:Choice>
              <mc:Fallback>
                <p:oleObj name="Equation" r:id="rId5" imgW="2794000" imgH="533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0773" y="4225913"/>
                        <a:ext cx="7061124" cy="13495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577510" y="3732214"/>
            <a:ext cx="6012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 actual example looks like:</a:t>
            </a:r>
          </a:p>
        </p:txBody>
      </p:sp>
    </p:spTree>
    <p:extLst>
      <p:ext uri="{BB962C8B-B14F-4D97-AF65-F5344CB8AC3E}">
        <p14:creationId xmlns:p14="http://schemas.microsoft.com/office/powerpoint/2010/main" val="142613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Solubility Example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91970" y="1372617"/>
            <a:ext cx="8453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Determine the equilibrium concentrations (and </a:t>
            </a:r>
            <a:r>
              <a:rPr lang="en-US" sz="2000" dirty="0" err="1"/>
              <a:t>solubilities</a:t>
            </a:r>
            <a:r>
              <a:rPr lang="en-US" sz="2000" dirty="0"/>
              <a:t>) of BaF</a:t>
            </a:r>
            <a:r>
              <a:rPr lang="en-US" sz="2000" baseline="-25000" dirty="0"/>
              <a:t>2(s)</a:t>
            </a:r>
            <a:r>
              <a:rPr lang="en-US" sz="2000" dirty="0"/>
              <a:t>, </a:t>
            </a:r>
            <a:r>
              <a:rPr lang="en-US" sz="2000" dirty="0" err="1"/>
              <a:t>K</a:t>
            </a:r>
            <a:r>
              <a:rPr lang="en-US" sz="2000" baseline="-25000" dirty="0" err="1"/>
              <a:t>sp</a:t>
            </a:r>
            <a:r>
              <a:rPr lang="en-US" sz="2000" dirty="0"/>
              <a:t> = 1.7x10</a:t>
            </a:r>
            <a:r>
              <a:rPr lang="en-US" sz="2000" baseline="30000" dirty="0"/>
              <a:t>-6</a:t>
            </a:r>
            <a:r>
              <a:rPr lang="en-US" sz="2000" dirty="0"/>
              <a:t>.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987540" y="6274200"/>
            <a:ext cx="1996567" cy="499872"/>
            <a:chOff x="6987540" y="6274200"/>
            <a:chExt cx="1996567" cy="49987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7540" y="6274200"/>
              <a:ext cx="1371600" cy="499872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466016" y="6363804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X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507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17.5</a:t>
            </a:r>
          </a:p>
        </p:txBody>
      </p:sp>
      <p:sp>
        <p:nvSpPr>
          <p:cNvPr id="5" name="Rectangle 4"/>
          <p:cNvSpPr/>
          <p:nvPr/>
        </p:nvSpPr>
        <p:spPr>
          <a:xfrm>
            <a:off x="2006322" y="3595005"/>
            <a:ext cx="52834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Factors that Affect Solubility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8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Three Solubility Factors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340278" y="2195356"/>
            <a:ext cx="3898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Common-Ion Effect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1374700" y="3607625"/>
            <a:ext cx="38556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pH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1374700" y="4969569"/>
            <a:ext cx="67329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Complex ion formation – we are skipping this one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4628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Common-Ion Solubility Example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5609" y="1316736"/>
            <a:ext cx="7900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Calculate the solubility of calcite (CaCO</a:t>
            </a:r>
            <a:r>
              <a:rPr lang="en-US" baseline="-25000" dirty="0"/>
              <a:t>3</a:t>
            </a:r>
            <a:r>
              <a:rPr lang="en-US" dirty="0"/>
              <a:t>) in 0.00100 M of Na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</a:t>
            </a:r>
            <a:r>
              <a:rPr lang="en-US" dirty="0"/>
              <a:t> and in just plain water (</a:t>
            </a:r>
            <a:r>
              <a:rPr lang="en-US" dirty="0" err="1"/>
              <a:t>K</a:t>
            </a:r>
            <a:r>
              <a:rPr lang="en-US" baseline="-25000" dirty="0" err="1"/>
              <a:t>sp</a:t>
            </a:r>
            <a:r>
              <a:rPr lang="en-US" dirty="0"/>
              <a:t> = 4.5x10</a:t>
            </a:r>
            <a:r>
              <a:rPr lang="en-US" baseline="30000" dirty="0"/>
              <a:t>-9</a:t>
            </a:r>
            <a:r>
              <a:rPr lang="en-US" dirty="0"/>
              <a:t> at 25</a:t>
            </a:r>
            <a:r>
              <a:rPr lang="en-US" dirty="0">
                <a:sym typeface="Symbol" panose="05050102010706020507" pitchFamily="18" charset="2"/>
              </a:rPr>
              <a:t></a:t>
            </a:r>
            <a:r>
              <a:rPr lang="en-US" dirty="0"/>
              <a:t>C).</a:t>
            </a:r>
          </a:p>
        </p:txBody>
      </p:sp>
    </p:spTree>
    <p:extLst>
      <p:ext uri="{BB962C8B-B14F-4D97-AF65-F5344CB8AC3E}">
        <p14:creationId xmlns:p14="http://schemas.microsoft.com/office/powerpoint/2010/main" val="2762196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pH Solubility Example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15609" y="1536192"/>
            <a:ext cx="790041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the salt added possesses a conjugate acid or conjugate base then pH will impact the solubility of the salt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/>
              <a:t>Addition of acid will pull carbonate out of the solution</a:t>
            </a:r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/>
              <a:t>Recall LCP when we remove product the </a:t>
            </a:r>
            <a:r>
              <a:rPr lang="en-US" sz="1600" dirty="0" err="1"/>
              <a:t>eq</a:t>
            </a:r>
            <a:r>
              <a:rPr lang="en-US" sz="1600" dirty="0"/>
              <a:t> will push forward</a:t>
            </a:r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/>
              <a:t>This leads to more CaCO</a:t>
            </a:r>
            <a:r>
              <a:rPr lang="en-US" sz="1600" baseline="-25000" dirty="0"/>
              <a:t>3</a:t>
            </a:r>
            <a:r>
              <a:rPr lang="en-US" sz="1600" dirty="0"/>
              <a:t> being dissolved</a:t>
            </a:r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1600" dirty="0"/>
              <a:t>Overall this trend demonstrates why so many compounds are more soluble in acidic solutions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288133"/>
              </p:ext>
            </p:extLst>
          </p:nvPr>
        </p:nvGraphicFramePr>
        <p:xfrm>
          <a:off x="2498407" y="2377440"/>
          <a:ext cx="4443984" cy="1609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47" name="Equation" r:id="rId3" imgW="2311400" imgH="838200" progId="Equation.DSMT4">
                  <p:embed/>
                </p:oleObj>
              </mc:Choice>
              <mc:Fallback>
                <p:oleObj name="Equation" r:id="rId3" imgW="2311400" imgH="838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407" y="2377440"/>
                        <a:ext cx="4443984" cy="16093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6987540" y="6274200"/>
            <a:ext cx="1996567" cy="499872"/>
            <a:chOff x="6987540" y="6274200"/>
            <a:chExt cx="1996567" cy="49987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7540" y="6274200"/>
              <a:ext cx="1371600" cy="499872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8466016" y="6363804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X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569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Sections 17.6-17.7</a:t>
            </a:r>
          </a:p>
        </p:txBody>
      </p:sp>
      <p:sp>
        <p:nvSpPr>
          <p:cNvPr id="5" name="Rectangle 4"/>
          <p:cNvSpPr/>
          <p:nvPr/>
        </p:nvSpPr>
        <p:spPr>
          <a:xfrm>
            <a:off x="2006322" y="3595005"/>
            <a:ext cx="52834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SKIP!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217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56552" y="101600"/>
            <a:ext cx="8290268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Common-Ion Effect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37970" y="1439793"/>
            <a:ext cx="849460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 err="1"/>
              <a:t>Defn</a:t>
            </a:r>
            <a:r>
              <a:rPr lang="en-US" sz="2200" dirty="0"/>
              <a:t>: a shift based on equilibrium due to the addition of a common ion </a:t>
            </a:r>
          </a:p>
          <a:p>
            <a:pPr>
              <a:buClr>
                <a:srgbClr val="0070C0"/>
              </a:buClr>
            </a:pPr>
            <a:endParaRPr lang="en-US" sz="2200" dirty="0"/>
          </a:p>
          <a:p>
            <a:pPr marL="342900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It is based on Le </a:t>
            </a:r>
            <a:r>
              <a:rPr lang="en-US" sz="2200" dirty="0" err="1"/>
              <a:t>Châtelier’s</a:t>
            </a:r>
            <a:r>
              <a:rPr lang="en-US" sz="2200" dirty="0"/>
              <a:t> Principle</a:t>
            </a:r>
          </a:p>
          <a:p>
            <a:pPr>
              <a:buClr>
                <a:srgbClr val="0070C0"/>
              </a:buClr>
            </a:pPr>
            <a:endParaRPr lang="en-US" sz="2200" dirty="0"/>
          </a:p>
          <a:p>
            <a:pPr marL="342900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Example:</a:t>
            </a:r>
          </a:p>
          <a:p>
            <a:pPr>
              <a:buClr>
                <a:srgbClr val="0070C0"/>
              </a:buClr>
            </a:pPr>
            <a:endParaRPr lang="en-US" sz="2200" dirty="0"/>
          </a:p>
          <a:p>
            <a:pPr>
              <a:buClr>
                <a:srgbClr val="0070C0"/>
              </a:buClr>
            </a:pPr>
            <a:endParaRPr lang="en-US" sz="2200" dirty="0"/>
          </a:p>
          <a:p>
            <a:pPr>
              <a:buClr>
                <a:srgbClr val="0070C0"/>
              </a:buClr>
            </a:pPr>
            <a:endParaRPr lang="en-US" sz="2200" dirty="0"/>
          </a:p>
          <a:p>
            <a:pPr>
              <a:buClr>
                <a:srgbClr val="0070C0"/>
              </a:buClr>
            </a:pPr>
            <a:endParaRPr lang="en-US" sz="2200" dirty="0"/>
          </a:p>
          <a:p>
            <a:pPr marL="800100" lvl="1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dirty="0"/>
              <a:t>Adding HCO</a:t>
            </a:r>
            <a:r>
              <a:rPr lang="en-US" baseline="-25000" dirty="0"/>
              <a:t>3</a:t>
            </a:r>
            <a:r>
              <a:rPr lang="en-US" baseline="30000" dirty="0"/>
              <a:t>-</a:t>
            </a:r>
            <a:r>
              <a:rPr lang="en-US" dirty="0"/>
              <a:t> will shift the </a:t>
            </a:r>
            <a:r>
              <a:rPr lang="en-US" dirty="0" err="1"/>
              <a:t>eq</a:t>
            </a:r>
            <a:r>
              <a:rPr lang="en-US" dirty="0"/>
              <a:t> to the left</a:t>
            </a:r>
          </a:p>
          <a:p>
            <a:pPr marL="800100" lvl="1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dirty="0"/>
              <a:t>As a consequence less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 is produced</a:t>
            </a:r>
          </a:p>
          <a:p>
            <a:pPr marL="800100" lvl="1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dirty="0"/>
              <a:t>The pH is higher than it would have been</a:t>
            </a:r>
          </a:p>
          <a:p>
            <a:pPr lvl="1">
              <a:buClr>
                <a:srgbClr val="0070C0"/>
              </a:buClr>
            </a:pP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977240"/>
              </p:ext>
            </p:extLst>
          </p:nvPr>
        </p:nvGraphicFramePr>
        <p:xfrm>
          <a:off x="1276349" y="3776870"/>
          <a:ext cx="5524681" cy="556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91" name="Equation" r:id="rId3" imgW="2552700" imgH="254000" progId="Equation.DSMT4">
                  <p:embed/>
                </p:oleObj>
              </mc:Choice>
              <mc:Fallback>
                <p:oleObj name="Equation" r:id="rId3" imgW="2552700" imgH="254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49" y="3776870"/>
                        <a:ext cx="5524681" cy="5565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7980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65603" y="101600"/>
            <a:ext cx="8791787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Common-Ion Effect Example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52214" y="1426306"/>
            <a:ext cx="8605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Calculate the pH of a solution prepared by mixing equal volumes of 0.20 </a:t>
            </a:r>
            <a:r>
              <a:rPr lang="en-US" u="sng" dirty="0"/>
              <a:t>M</a:t>
            </a:r>
            <a:r>
              <a:rPr lang="en-US" dirty="0"/>
              <a:t> CH</a:t>
            </a:r>
            <a:r>
              <a:rPr lang="en-US" baseline="-25000" dirty="0"/>
              <a:t>3</a:t>
            </a:r>
            <a:r>
              <a:rPr lang="en-US" dirty="0"/>
              <a:t>NH</a:t>
            </a:r>
            <a:r>
              <a:rPr lang="en-US" baseline="-25000" dirty="0"/>
              <a:t>2</a:t>
            </a:r>
            <a:r>
              <a:rPr lang="en-US" dirty="0"/>
              <a:t> and 0.60</a:t>
            </a:r>
            <a:r>
              <a:rPr lang="en-US" u="sng" dirty="0"/>
              <a:t> M</a:t>
            </a:r>
            <a:r>
              <a:rPr lang="en-US" dirty="0"/>
              <a:t> CH</a:t>
            </a:r>
            <a:r>
              <a:rPr lang="en-US" baseline="-25000" dirty="0"/>
              <a:t>3</a:t>
            </a:r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Cl (K</a:t>
            </a:r>
            <a:r>
              <a:rPr lang="en-US" baseline="-25000" dirty="0"/>
              <a:t>b</a:t>
            </a:r>
            <a:r>
              <a:rPr lang="en-US" dirty="0"/>
              <a:t> = 3.7 x 10</a:t>
            </a:r>
            <a:r>
              <a:rPr lang="en-US" baseline="30000" dirty="0"/>
              <a:t>-4</a:t>
            </a:r>
            <a:r>
              <a:rPr lang="en-US" dirty="0"/>
              <a:t>). What is the pH of 0.20 </a:t>
            </a:r>
            <a:r>
              <a:rPr lang="en-US" u="sng" dirty="0"/>
              <a:t>M</a:t>
            </a:r>
            <a:r>
              <a:rPr lang="en-US" dirty="0"/>
              <a:t> CH</a:t>
            </a:r>
            <a:r>
              <a:rPr lang="en-US" baseline="-25000" dirty="0"/>
              <a:t>3</a:t>
            </a:r>
            <a:r>
              <a:rPr lang="en-US" dirty="0"/>
              <a:t>NH</a:t>
            </a:r>
            <a:r>
              <a:rPr lang="en-US" baseline="-25000" dirty="0"/>
              <a:t>2</a:t>
            </a:r>
            <a:r>
              <a:rPr lang="en-US" dirty="0"/>
              <a:t> without addition of CH</a:t>
            </a:r>
            <a:r>
              <a:rPr lang="en-US" baseline="-25000" dirty="0"/>
              <a:t>3</a:t>
            </a:r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Cl?</a:t>
            </a:r>
          </a:p>
        </p:txBody>
      </p:sp>
      <p:sp>
        <p:nvSpPr>
          <p:cNvPr id="2" name="Rectangle 42"/>
          <p:cNvSpPr>
            <a:spLocks noChangeArrowheads="1"/>
          </p:cNvSpPr>
          <p:nvPr/>
        </p:nvSpPr>
        <p:spPr bwMode="auto">
          <a:xfrm>
            <a:off x="3377184" y="32857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4"/>
          <p:cNvSpPr>
            <a:spLocks noChangeArrowheads="1"/>
          </p:cNvSpPr>
          <p:nvPr/>
        </p:nvSpPr>
        <p:spPr bwMode="auto">
          <a:xfrm>
            <a:off x="3169920" y="376569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48"/>
          <p:cNvSpPr>
            <a:spLocks noChangeArrowheads="1"/>
          </p:cNvSpPr>
          <p:nvPr/>
        </p:nvSpPr>
        <p:spPr bwMode="auto">
          <a:xfrm>
            <a:off x="3251397" y="4875025"/>
            <a:ext cx="1254259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540" y="6274200"/>
            <a:ext cx="1371600" cy="499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9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910609" y="3753605"/>
            <a:ext cx="56276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Buffer Solutions</a:t>
            </a:r>
            <a:endParaRPr lang="en-US" sz="3200" baseline="-250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17.2</a:t>
            </a:r>
          </a:p>
        </p:txBody>
      </p:sp>
    </p:spTree>
    <p:extLst>
      <p:ext uri="{BB962C8B-B14F-4D97-AF65-F5344CB8AC3E}">
        <p14:creationId xmlns:p14="http://schemas.microsoft.com/office/powerpoint/2010/main" val="471768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pH Buffer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033670" y="2272206"/>
            <a:ext cx="741512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A solution that resists changes in pH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Generated from an acid with its conjugate base or a base with its conjugate acid pair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Overall it is the result of the common-ion effect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85131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Forming Good Buffers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85549" y="2121311"/>
            <a:ext cx="730910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2000" dirty="0"/>
              <a:t>Need a large buffer capacity: the quantity of acid/base needed to significantly change the pH of a buffer</a:t>
            </a:r>
          </a:p>
          <a:p>
            <a:pPr marL="342900" indent="-34290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2000" dirty="0"/>
              <a:t>Two ways to make a good buffer:</a:t>
            </a:r>
          </a:p>
          <a:p>
            <a:pPr marL="800100" lvl="1" indent="-34290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dirty="0"/>
              <a:t>Equal volumes – where more concentrated solutions will give rise to a larger capacity</a:t>
            </a:r>
          </a:p>
          <a:p>
            <a:pPr marL="800100" lvl="1" indent="-34290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dirty="0"/>
              <a:t>Equal moles – where larger volumes will give rise to larger capacities</a:t>
            </a:r>
          </a:p>
          <a:p>
            <a:pPr marL="342900" indent="-342900">
              <a:buClr>
                <a:srgbClr val="0070C0"/>
              </a:buClr>
              <a:buSzPct val="75000"/>
              <a:buFont typeface="Wingdings" panose="05000000000000000000" pitchFamily="2" charset="2"/>
              <a:buChar char="q"/>
            </a:pPr>
            <a:endParaRPr lang="en-US" sz="2000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438400" y="373529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82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Henderson-</a:t>
            </a:r>
            <a:r>
              <a:rPr lang="en-US" dirty="0" err="1"/>
              <a:t>Hasselbalch</a:t>
            </a:r>
            <a:r>
              <a:rPr lang="en-US" dirty="0"/>
              <a:t> Equation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917964" y="1323385"/>
            <a:ext cx="73091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This is how we figure out how to make our buffers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202739" y="2180664"/>
                <a:ext cx="26917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𝐻𝐴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⇌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739" y="2180664"/>
                <a:ext cx="2691763" cy="369332"/>
              </a:xfrm>
              <a:prstGeom prst="rect">
                <a:avLst/>
              </a:prstGeom>
              <a:blipFill rotWithShape="0">
                <a:blip r:embed="rId2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44908" y="2695851"/>
                <a:ext cx="1965859" cy="6790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𝐻𝐴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4908" y="2695851"/>
                <a:ext cx="1965859" cy="6790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143978" y="3505795"/>
                <a:ext cx="2946897" cy="6790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log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log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𝐻𝐴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978" y="3505795"/>
                <a:ext cx="2946897" cy="6790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778627" y="4318939"/>
                <a:ext cx="3793026" cy="6701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log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log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𝐻𝐴</m:t>
                              </m:r>
                            </m:e>
                          </m:d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log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m:rPr>
                          <m:nor/>
                        </m:rPr>
                        <a:rPr lang="en-US" i="1">
                          <a:latin typeface="Cambria Math" panose="02040503050406030204" pitchFamily="18" charset="0"/>
                        </a:rPr>
                        <m:t>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8627" y="4318939"/>
                <a:ext cx="3793026" cy="67018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212396" y="5143484"/>
                <a:ext cx="2710293" cy="8224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𝑝𝐻</m:t>
                          </m:r>
                          <m: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𝐴</m:t>
                                          </m:r>
                                        </m:e>
                                        <m:sup>
                                          <m:r>
                                            <a:rPr lang="en-US" i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</m:sup>
                                      </m:sSup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𝐻𝐴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e>
                      </m:borderBox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2396" y="5143484"/>
                <a:ext cx="2710293" cy="82240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51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S-Fa12">
  <a:themeElements>
    <a:clrScheme name="Custom 5">
      <a:dk1>
        <a:sysClr val="windowText" lastClr="000000"/>
      </a:dk1>
      <a:lt1>
        <a:srgbClr val="FFFFFF"/>
      </a:lt1>
      <a:dk2>
        <a:srgbClr val="3D3028"/>
      </a:dk2>
      <a:lt2>
        <a:srgbClr val="EAE2B7"/>
      </a:lt2>
      <a:accent1>
        <a:srgbClr val="CE1126"/>
      </a:accent1>
      <a:accent2>
        <a:srgbClr val="F2BF49"/>
      </a:accent2>
      <a:accent3>
        <a:srgbClr val="BC5E1E"/>
      </a:accent3>
      <a:accent4>
        <a:srgbClr val="D8B25C"/>
      </a:accent4>
      <a:accent5>
        <a:srgbClr val="808000"/>
      </a:accent5>
      <a:accent6>
        <a:srgbClr val="968C8C"/>
      </a:accent6>
      <a:hlink>
        <a:srgbClr val="F7B615"/>
      </a:hlink>
      <a:folHlink>
        <a:srgbClr val="704404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ISU-2013.potx</Template>
  <TotalTime>39447</TotalTime>
  <Words>1181</Words>
  <Application>Microsoft Office PowerPoint</Application>
  <PresentationFormat>On-screen Show (4:3)</PresentationFormat>
  <Paragraphs>164</Paragraphs>
  <Slides>39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9" baseType="lpstr">
      <vt:lpstr>Arial</vt:lpstr>
      <vt:lpstr>Calibri</vt:lpstr>
      <vt:lpstr>Cambria Math</vt:lpstr>
      <vt:lpstr>Century Gothic</vt:lpstr>
      <vt:lpstr>Symbol</vt:lpstr>
      <vt:lpstr>Times New Roman</vt:lpstr>
      <vt:lpstr>Wingdings</vt:lpstr>
      <vt:lpstr>Wingdings 2</vt:lpstr>
      <vt:lpstr>ACS-Fa12</vt:lpstr>
      <vt:lpstr>Equation</vt:lpstr>
      <vt:lpstr>Chapter 17: Additional aspects of Aqueous Equilibria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Four Types of Neutralization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North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and synthesis of novel conjugated polymers for use in photovoltaic cells</dc:title>
  <dc:creator>Aimee.Tomlinson@ung.edu</dc:creator>
  <cp:lastModifiedBy>Aimee Tomlinson</cp:lastModifiedBy>
  <cp:revision>428</cp:revision>
  <dcterms:created xsi:type="dcterms:W3CDTF">2013-08-11T22:11:16Z</dcterms:created>
  <dcterms:modified xsi:type="dcterms:W3CDTF">2017-03-09T14:18:32Z</dcterms:modified>
</cp:coreProperties>
</file>